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6" r:id="rId7"/>
    <p:sldId id="262" r:id="rId8"/>
    <p:sldId id="263" r:id="rId9"/>
    <p:sldId id="264" r:id="rId10"/>
    <p:sldId id="265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C850-C91E-C9B5-649F-DE46A4FBF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767A2-CC33-F406-C709-3542DBCDF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1E04-6D75-CA19-DC34-AC1731A83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09F60-174E-0080-D67F-0E658261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01A72-209C-BBB8-01D6-93D2A20CF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82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C22C-2361-85E8-A104-10FB9370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E3452-AB85-FDE3-D9D4-3A44836B3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9E87A-78AE-FEE1-F93D-E2CA0324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B4370-C833-4481-E19B-934B6DF5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01F47-80E1-62CA-6713-E3485949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55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1B19D7-D6BC-D4CB-1B35-A64701D67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D34E3-EA8F-EED8-8E88-2B2CB1F058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43064-E1A9-176E-B101-68B01351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71941-10E6-CD26-E65D-BB7F4B40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3C731-5802-A6A8-F7F2-A993B45B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47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0A60-18FF-5275-3FD7-D0F3A72F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153D6-4E61-DCDC-A01B-A8F304A27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8F83F-0BD5-A86D-2857-3AAF6E23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E5ECF-91A8-60C6-EA46-904BEBBA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F6492-C26A-F837-C50C-B705FACC1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0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F6DA5-A84E-B3E8-E7AE-D734F7E3E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684A4-D011-ECEE-4D5A-F79374DD1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6E8D-357B-A0E0-9863-ED843414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755A1-F439-8ADD-7B13-ED356A04C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3CFC9-A245-C57B-A993-C472BCD1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84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C232-ED32-CF5E-93B4-6591B53B7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C8273-B54C-59A0-11F4-F7E022CA3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BF1BF-545D-B57C-E242-D390F6BC9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076DB-13DB-E159-909C-2CF8F327E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AF751-9C25-EA59-4DF7-408AF9814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52EEA-DEEE-A25E-8000-3DAD8D24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35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146D-9F4C-A51B-4D99-F3060EA3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FC3B3-EF0C-43B7-1D98-BB6B9B58C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3DA92-A17C-BECC-6E0F-1D4A03DED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8C4E0-38FB-56AC-C2D5-338DAFB53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E0685-D19B-C2E1-D2F4-BEC8F29C2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AE835-BF81-14FE-7BA5-71FF692A5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5BF740-9777-B6E7-3DEC-A2654239C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F855BF-130D-5419-2DB6-850FFF5B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9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7E9B-DE96-997B-1978-B169B236D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6B64F-F839-1739-7577-FBE4FA13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7708A3-C9D3-80A7-C762-9D39AA57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D1B68-9B38-E244-5177-87DC261E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85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D3B8F-8E29-33E3-83C7-5FC535B5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B15F2-6C93-6485-778F-2186436C3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116DD-C691-D908-8D7F-90E80D42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9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F8A8-5E9C-915F-856E-34A4DAA2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C769-B325-6CD8-318E-8863A07D2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341F2-748C-525F-B181-580774AC1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19CBB-19BD-6D18-374C-17B5E096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BD401-6B32-E4BA-9060-27E1BA68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EC86C-27DF-3980-EF2C-C14151EA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2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6FC8C-8A5F-68FE-D4C8-EB6B053D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B8847-3215-4150-5331-288E3F61B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65033-836E-2290-9BB4-212D62E7F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FFC84-6652-409F-21EA-DDEEC05F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56F4F-54AA-A6B5-4030-B92C0FC02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7F0D70-38B5-24FB-E874-983054F5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6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4ACA1-3075-844A-6DA8-432D77E11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A719B-2191-E286-A295-D2491C1CD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71812-E941-1784-3389-D4972B67F8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6F053-7DFC-4801-8CF0-B95C4860D012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45F08-4BCC-2543-0975-28E2480F0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5C141-2108-BFE3-538B-840FE97F7F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31BC76-229C-4630-9971-A84E661FB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3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ebm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8415-DA22-1265-5A37-C0CF53DFE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935" y="797899"/>
            <a:ext cx="11012130" cy="1655762"/>
          </a:xfrm>
        </p:spPr>
        <p:txBody>
          <a:bodyPr>
            <a:normAutofit/>
          </a:bodyPr>
          <a:lstStyle/>
          <a:p>
            <a:r>
              <a:rPr lang="en-US" sz="4800"/>
              <a:t>Optimizing trajectory for robot manipulator using PSO-based Inverse Kinematics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D0B8B-8D81-B12C-ED2A-B42EFEBB63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11" y="3156386"/>
            <a:ext cx="9144000" cy="1508790"/>
          </a:xfrm>
        </p:spPr>
        <p:txBody>
          <a:bodyPr>
            <a:normAutofit/>
          </a:bodyPr>
          <a:lstStyle/>
          <a:p>
            <a:pPr algn="l"/>
            <a:r>
              <a:rPr lang="en-US"/>
              <a:t>Presenter: Pham Minh Duc – TEEP Intern</a:t>
            </a:r>
          </a:p>
          <a:p>
            <a:pPr algn="l"/>
            <a:r>
              <a:rPr lang="en-US"/>
              <a:t>Course: Evolutionary Computation</a:t>
            </a:r>
          </a:p>
          <a:p>
            <a:pPr algn="l"/>
            <a:r>
              <a:rPr lang="en-US"/>
              <a:t>Teacher: Cheng Wei Peng</a:t>
            </a:r>
          </a:p>
        </p:txBody>
      </p:sp>
    </p:spTree>
    <p:extLst>
      <p:ext uri="{BB962C8B-B14F-4D97-AF65-F5344CB8AC3E}">
        <p14:creationId xmlns:p14="http://schemas.microsoft.com/office/powerpoint/2010/main" val="3081696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08050-9B5A-84CF-E6B7-72EF6386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7D734-05FA-1761-07C2-60917F848E3A}"/>
              </a:ext>
            </a:extLst>
          </p:cNvPr>
          <p:cNvSpPr txBox="1"/>
          <p:nvPr/>
        </p:nvSpPr>
        <p:spPr>
          <a:xfrm>
            <a:off x="194808" y="213716"/>
            <a:ext cx="108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III. PSO-based obstacle avoidance algorithm for robot manipulator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978C4DD-B61D-97C3-BD64-920C1E284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06626"/>
            <a:ext cx="10515600" cy="461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Some PSO Algorithm are used: </a:t>
            </a:r>
          </a:p>
          <a:p>
            <a:pPr marL="0" indent="0">
              <a:buNone/>
            </a:pPr>
            <a:endParaRPr lang="en-US" sz="220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91DFB4F-F4FF-3CC9-E20D-E978F260CD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4730718"/>
                  </p:ext>
                </p:extLst>
              </p:nvPr>
            </p:nvGraphicFramePr>
            <p:xfrm>
              <a:off x="93408" y="1199536"/>
              <a:ext cx="12005184" cy="521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826">
                      <a:extLst>
                        <a:ext uri="{9D8B030D-6E8A-4147-A177-3AD203B41FA5}">
                          <a16:colId xmlns:a16="http://schemas.microsoft.com/office/drawing/2014/main" val="801920829"/>
                        </a:ext>
                      </a:extLst>
                    </a:gridCol>
                    <a:gridCol w="2831690">
                      <a:extLst>
                        <a:ext uri="{9D8B030D-6E8A-4147-A177-3AD203B41FA5}">
                          <a16:colId xmlns:a16="http://schemas.microsoft.com/office/drawing/2014/main" val="2036222829"/>
                        </a:ext>
                      </a:extLst>
                    </a:gridCol>
                    <a:gridCol w="4572000">
                      <a:extLst>
                        <a:ext uri="{9D8B030D-6E8A-4147-A177-3AD203B41FA5}">
                          <a16:colId xmlns:a16="http://schemas.microsoft.com/office/drawing/2014/main" val="580491974"/>
                        </a:ext>
                      </a:extLst>
                    </a:gridCol>
                    <a:gridCol w="3008668">
                      <a:extLst>
                        <a:ext uri="{9D8B030D-6E8A-4147-A177-3AD203B41FA5}">
                          <a16:colId xmlns:a16="http://schemas.microsoft.com/office/drawing/2014/main" val="1766957263"/>
                        </a:ext>
                      </a:extLst>
                    </a:gridCol>
                  </a:tblGrid>
                  <a:tr h="5397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Aspect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Conventional 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Comprehensive Learning 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Enhanced PSO with Weighted Particles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381481"/>
                      </a:ext>
                    </a:extLst>
                  </a:tr>
                  <a:tr h="389978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Velocity Update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Uses personal best​ and global best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Each particle learns from </a:t>
                          </a:r>
                          <a:r>
                            <a:rPr lang="en-US" b="1"/>
                            <a:t>different exemplars </a:t>
                          </a:r>
                          <a:r>
                            <a:rPr lang="en-US"/>
                            <a:t>per dimension, not just personal/global best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incorporates </a:t>
                          </a:r>
                          <a:r>
                            <a:rPr lang="en-US" b="1"/>
                            <a:t>weight factors</a:t>
                          </a:r>
                          <a:r>
                            <a:rPr lang="en-US"/>
                            <a:t> that adjust influence in search space based on fitness or reliability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5427161"/>
                      </a:ext>
                    </a:extLst>
                  </a:tr>
                  <a:tr h="38997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Exploration vs Exploitation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early exploitation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Strong exploration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balance via </a:t>
                          </a:r>
                          <a:r>
                            <a:rPr lang="en-US" b="1"/>
                            <a:t>fitness-weighted guidance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3351816"/>
                      </a:ext>
                    </a:extLst>
                  </a:tr>
                  <a:tr h="38997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Learning Strategy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Fixed strategy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/>
                            <a:t>Randomly selects exemplar</a:t>
                          </a:r>
                          <a:r>
                            <a:rPr lang="en-US"/>
                            <a:t> for each dimension from other particles' personal bests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Same as PSO, use </a:t>
                          </a:r>
                          <a:r>
                            <a:rPr lang="en-US" b="1"/>
                            <a:t>random attraction value</a:t>
                          </a:r>
                          <a:r>
                            <a:rPr lang="en-US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7495117"/>
                      </a:ext>
                    </a:extLst>
                  </a:tr>
                  <a:tr h="52311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Fitness Influence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/>
                            <a:t>not directly</a:t>
                          </a:r>
                          <a:r>
                            <a:rPr lang="en-US"/>
                            <a:t> impact velocity update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/>
                            <a:t>not directly</a:t>
                          </a:r>
                          <a:r>
                            <a:rPr lang="en-US"/>
                            <a:t> impact velocity update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/>
                            <a:t>Fitness-weighted particles</a:t>
                          </a:r>
                          <a:r>
                            <a:rPr lang="en-US"/>
                            <a:t> have higher impact on swarm direction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204821"/>
                      </a:ext>
                    </a:extLst>
                  </a:tr>
                  <a:tr h="389978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Convergence Behavior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Fast early convergence, stagnates in complex case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Slower but can reach better local optima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Smoother convergence; </a:t>
                          </a:r>
                          <a:r>
                            <a:rPr lang="en-US" b="0"/>
                            <a:t>better in rugged/complex search spaces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3368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691DFB4F-F4FF-3CC9-E20D-E978F260CD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4730718"/>
                  </p:ext>
                </p:extLst>
              </p:nvPr>
            </p:nvGraphicFramePr>
            <p:xfrm>
              <a:off x="93408" y="1199536"/>
              <a:ext cx="12005184" cy="5212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2826">
                      <a:extLst>
                        <a:ext uri="{9D8B030D-6E8A-4147-A177-3AD203B41FA5}">
                          <a16:colId xmlns:a16="http://schemas.microsoft.com/office/drawing/2014/main" val="801920829"/>
                        </a:ext>
                      </a:extLst>
                    </a:gridCol>
                    <a:gridCol w="2831690">
                      <a:extLst>
                        <a:ext uri="{9D8B030D-6E8A-4147-A177-3AD203B41FA5}">
                          <a16:colId xmlns:a16="http://schemas.microsoft.com/office/drawing/2014/main" val="2036222829"/>
                        </a:ext>
                      </a:extLst>
                    </a:gridCol>
                    <a:gridCol w="4572000">
                      <a:extLst>
                        <a:ext uri="{9D8B030D-6E8A-4147-A177-3AD203B41FA5}">
                          <a16:colId xmlns:a16="http://schemas.microsoft.com/office/drawing/2014/main" val="580491974"/>
                        </a:ext>
                      </a:extLst>
                    </a:gridCol>
                    <a:gridCol w="3008668">
                      <a:extLst>
                        <a:ext uri="{9D8B030D-6E8A-4147-A177-3AD203B41FA5}">
                          <a16:colId xmlns:a16="http://schemas.microsoft.com/office/drawing/2014/main" val="176695726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Aspect 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Conventional 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Comprehensive Learning PSO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Enhanced PSO with Weighted Particles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038148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Velocity Update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Uses personal best​ and global best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Each particle learns from </a:t>
                          </a:r>
                          <a:r>
                            <a:rPr lang="en-US" b="1"/>
                            <a:t>different exemplars </a:t>
                          </a:r>
                          <a:r>
                            <a:rPr lang="en-US"/>
                            <a:t>per dimension, not just personal/global best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incorporates </a:t>
                          </a:r>
                          <a:r>
                            <a:rPr lang="en-US" b="1"/>
                            <a:t>weight factors</a:t>
                          </a:r>
                          <a:r>
                            <a:rPr lang="en-US"/>
                            <a:t> that adjust influence in search space based on fitness or reliability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542716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Exploration vs Exploitation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early exploitation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Strong exploration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balance via </a:t>
                          </a:r>
                          <a:r>
                            <a:rPr lang="en-US" b="1"/>
                            <a:t>fitness-weighted guidance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3351816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Learning Strategy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Fixed strategy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/>
                            <a:t>Randomly selects exemplar</a:t>
                          </a:r>
                          <a:r>
                            <a:rPr lang="en-US"/>
                            <a:t> for each dimension from other particles' personal bests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988" t="-270861" r="-405" b="-2099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749511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Fitness Influence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/>
                            <a:t>not directly</a:t>
                          </a:r>
                          <a:r>
                            <a:rPr lang="en-US"/>
                            <a:t> impact velocity update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/>
                            <a:t>not directly</a:t>
                          </a:r>
                          <a:r>
                            <a:rPr lang="en-US"/>
                            <a:t> impact velocity update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/>
                            <a:t>Fitness-weighted particles</a:t>
                          </a:r>
                          <a:r>
                            <a:rPr lang="en-US"/>
                            <a:t> have higher impact on swarm direction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59204821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Convergence Behavior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Fast early convergence, stagnates in complex case</a:t>
                          </a:r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>
                              <a:solidFill>
                                <a:schemeClr val="tx1"/>
                              </a:solidFill>
                            </a:rPr>
                            <a:t>Slower but can reach better local optima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Smoother convergence; </a:t>
                          </a:r>
                          <a:r>
                            <a:rPr lang="en-US" b="0"/>
                            <a:t>better in rugged/complex search spaces</a:t>
                          </a:r>
                          <a:endParaRPr lang="en-US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73368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23286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08E7B-8C83-1C86-92DE-E62334640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18E370-D9BF-39F7-767F-7477FF3356D1}"/>
              </a:ext>
            </a:extLst>
          </p:cNvPr>
          <p:cNvSpPr txBox="1"/>
          <p:nvPr/>
        </p:nvSpPr>
        <p:spPr>
          <a:xfrm>
            <a:off x="194808" y="213716"/>
            <a:ext cx="108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III. PSO-based obstacle avoidance algorithm for robot manipulator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F75C5B9-4580-5829-9D05-FCBE26E0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303" y="765619"/>
            <a:ext cx="10515600" cy="461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Comparison between different PSO Algorithm: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E0B19A98-C387-05B9-0F36-58072E191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66" y="1227284"/>
            <a:ext cx="9679485" cy="510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5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47A88-9A84-0ADE-2266-AADD771D2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CA96F-CB52-DDA8-0BB3-5F244BF46A21}"/>
              </a:ext>
            </a:extLst>
          </p:cNvPr>
          <p:cNvSpPr txBox="1"/>
          <p:nvPr/>
        </p:nvSpPr>
        <p:spPr>
          <a:xfrm>
            <a:off x="194808" y="213716"/>
            <a:ext cx="108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III. PSO-based obstacle avoidance algorithm for robot manipulator </a:t>
            </a:r>
          </a:p>
        </p:txBody>
      </p:sp>
      <p:pic>
        <p:nvPicPr>
          <p:cNvPr id="7" name="Screencast from 05-22-2025 08_05_38 PM (1)">
            <a:hlinkClick r:id="" action="ppaction://media"/>
            <a:extLst>
              <a:ext uri="{FF2B5EF4-FFF2-40B4-BE49-F238E27FC236}">
                <a16:creationId xmlns:a16="http://schemas.microsoft.com/office/drawing/2014/main" id="{E5EE2AE7-7F0E-7AC3-2490-44DD16F65E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" end="2333.689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999" y="675381"/>
            <a:ext cx="10610001" cy="59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8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9A5D7-240B-73D1-2BE6-D9A826E12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08D9C-DE64-D8C1-11EC-3CEF8737BA54}"/>
              </a:ext>
            </a:extLst>
          </p:cNvPr>
          <p:cNvSpPr txBox="1"/>
          <p:nvPr/>
        </p:nvSpPr>
        <p:spPr>
          <a:xfrm>
            <a:off x="1445342" y="1907458"/>
            <a:ext cx="93799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/>
              <a:t>THANKS FOR LISTENING !!</a:t>
            </a:r>
          </a:p>
        </p:txBody>
      </p:sp>
    </p:spTree>
    <p:extLst>
      <p:ext uri="{BB962C8B-B14F-4D97-AF65-F5344CB8AC3E}">
        <p14:creationId xmlns:p14="http://schemas.microsoft.com/office/powerpoint/2010/main" val="88033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B4CD6-4240-7226-7BFE-0F0C877E2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5273"/>
            <a:ext cx="10515600" cy="435133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b="1"/>
              <a:t>Multiple Solutions </a:t>
            </a:r>
            <a:r>
              <a:rPr lang="en-US" sz="2400"/>
              <a:t>: High DoF arms are often kinematically redundant, meaning there are infinite joint configurations that can achieve the same end-effector pose.</a:t>
            </a:r>
          </a:p>
          <a:p>
            <a:pPr marL="457200" indent="-457200">
              <a:buAutoNum type="arabicPeriod"/>
            </a:pPr>
            <a:r>
              <a:rPr lang="en-US" sz="2400" b="1"/>
              <a:t>Nonlinearity and Complexity</a:t>
            </a:r>
            <a:r>
              <a:rPr lang="en-US" sz="2400"/>
              <a:t>: Forward Kinematics includes many trigonometric functions which can returns double solutions for each equation.</a:t>
            </a:r>
          </a:p>
          <a:p>
            <a:pPr marL="457200" indent="-457200">
              <a:buAutoNum type="arabicPeriod"/>
            </a:pPr>
            <a:r>
              <a:rPr lang="en-US" sz="2400" b="1"/>
              <a:t>Singularities</a:t>
            </a:r>
            <a:r>
              <a:rPr lang="en-US" sz="2400"/>
              <a:t>: High DoF manipulators can encounter kinematic singularities, where the Jacobian matrix loses rank and causes loss of movement in certain directions. </a:t>
            </a:r>
          </a:p>
          <a:p>
            <a:pPr marL="457200" indent="-457200">
              <a:buAutoNum type="arabicPeriod"/>
            </a:pPr>
            <a:r>
              <a:rPr lang="en-US" sz="2400" b="1"/>
              <a:t>No constraint</a:t>
            </a:r>
          </a:p>
          <a:p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0239F-18D3-9F5D-9E10-B9F40DED69EC}"/>
              </a:ext>
            </a:extLst>
          </p:cNvPr>
          <p:cNvSpPr txBox="1"/>
          <p:nvPr/>
        </p:nvSpPr>
        <p:spPr>
          <a:xfrm>
            <a:off x="214905" y="213716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I. The problem of Inverse Kinematics</a:t>
            </a:r>
          </a:p>
        </p:txBody>
      </p:sp>
    </p:spTree>
    <p:extLst>
      <p:ext uri="{BB962C8B-B14F-4D97-AF65-F5344CB8AC3E}">
        <p14:creationId xmlns:p14="http://schemas.microsoft.com/office/powerpoint/2010/main" val="264856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33AF2-5EEF-9798-2107-51C7DA5E8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B736B-9E04-107F-C9BB-40A36B931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567" y="675381"/>
                <a:ext cx="896456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/>
                  <a:t>KUKA LBR iiwa 14 R820 is the 7-DoF manipulator</a:t>
                </a:r>
              </a:p>
              <a:p>
                <a:pPr marL="0" indent="0">
                  <a:buNone/>
                </a:pPr>
                <a:r>
                  <a:rPr lang="en-US" sz="2400"/>
                  <a:t>With the end effector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/>
                  <a:t> (6 states), it have infinite solution for 7 state joints. </a:t>
                </a:r>
              </a:p>
              <a:p>
                <a:pPr marL="0" indent="0">
                  <a:buNone/>
                </a:pPr>
                <a:r>
                  <a:rPr lang="en-US" sz="2400"/>
                  <a:t>D-H table: </a:t>
                </a:r>
              </a:p>
              <a:p>
                <a:pPr marL="0" indent="0">
                  <a:buNone/>
                </a:pPr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AB736B-9E04-107F-C9BB-40A36B931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567" y="675381"/>
                <a:ext cx="8964562" cy="4351338"/>
              </a:xfrm>
              <a:blipFill>
                <a:blip r:embed="rId2"/>
                <a:stretch>
                  <a:fillRect l="-1088" t="-1821" r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B1A670-BF92-0CBF-B8B5-2229C3DDBB4C}"/>
              </a:ext>
            </a:extLst>
          </p:cNvPr>
          <p:cNvSpPr txBox="1"/>
          <p:nvPr/>
        </p:nvSpPr>
        <p:spPr>
          <a:xfrm>
            <a:off x="214905" y="213716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II. Main object  </a:t>
            </a:r>
          </a:p>
        </p:txBody>
      </p:sp>
      <p:pic>
        <p:nvPicPr>
          <p:cNvPr id="2050" name="Picture 2" descr="Lbr Iiwa Kuka 2025 | levitan.com">
            <a:extLst>
              <a:ext uri="{FF2B5EF4-FFF2-40B4-BE49-F238E27FC236}">
                <a16:creationId xmlns:a16="http://schemas.microsoft.com/office/drawing/2014/main" id="{7CBDA6C0-14A8-5A3F-46CA-2EC547858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511" y="1461389"/>
            <a:ext cx="6223203" cy="41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266492A-3072-DE76-3E73-6AC970BDF1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6949712"/>
                  </p:ext>
                </p:extLst>
              </p:nvPr>
            </p:nvGraphicFramePr>
            <p:xfrm>
              <a:off x="1038941" y="2282449"/>
              <a:ext cx="8128000" cy="3641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89512304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874325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912549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0946449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6034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0.34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6422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095552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0.42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0864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3881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4926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5228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0.126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97176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266492A-3072-DE76-3E73-6AC970BDF1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6949712"/>
                  </p:ext>
                </p:extLst>
              </p:nvPr>
            </p:nvGraphicFramePr>
            <p:xfrm>
              <a:off x="1038941" y="2282449"/>
              <a:ext cx="8128000" cy="36417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89512304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8743251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91254937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0946449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" t="-1639" r="-300000" b="-9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01" t="-1639" r="-200901" b="-9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639" r="-100299" b="-90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901" t="-1639" r="-601" b="-9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60345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0.34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901" t="-101639" r="-601" b="-80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642231"/>
                      </a:ext>
                    </a:extLst>
                  </a:tr>
                  <a:tr h="5058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01" t="-148193" r="-200901" b="-4927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901" t="-148193" r="-601" b="-4927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10955527"/>
                      </a:ext>
                    </a:extLst>
                  </a:tr>
                  <a:tr h="5058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01" t="-248193" r="-200901" b="-3927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0.42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901" t="-248193" r="-601" b="-3927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0864543"/>
                      </a:ext>
                    </a:extLst>
                  </a:tr>
                  <a:tr h="5058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01" t="-348193" r="-200901" b="-2927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901" t="-348193" r="-601" b="-2927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3881846"/>
                      </a:ext>
                    </a:extLst>
                  </a:tr>
                  <a:tr h="5058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01" t="-448193" r="-200901" b="-1927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0.4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901" t="-448193" r="-601" b="-1927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4926532"/>
                      </a:ext>
                    </a:extLst>
                  </a:tr>
                  <a:tr h="5058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01" t="-548193" r="-200901" b="-927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901" t="-548193" r="-601" b="-927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5228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>
                              <a:solidFill>
                                <a:sysClr val="windowText" lastClr="000000"/>
                              </a:solidFill>
                            </a:rPr>
                            <a:t>0.126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901" t="-881967" r="-601" b="-262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97176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A879D4-3C51-2262-8323-BA33F4A3F31E}"/>
                  </a:ext>
                </a:extLst>
              </p:cNvPr>
              <p:cNvSpPr txBox="1"/>
              <p:nvPr/>
            </p:nvSpPr>
            <p:spPr>
              <a:xfrm>
                <a:off x="523567" y="6165366"/>
                <a:ext cx="89276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Forward kinematics: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𝐹𝐾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24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A879D4-3C51-2262-8323-BA33F4A3F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67" y="6165366"/>
                <a:ext cx="8927690" cy="461665"/>
              </a:xfrm>
              <a:prstGeom prst="rect">
                <a:avLst/>
              </a:prstGeom>
              <a:blipFill>
                <a:blip r:embed="rId5"/>
                <a:stretch>
                  <a:fillRect l="-1093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10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7D3EF-5C27-CCA1-32CF-3D6C0527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E7A67-BA41-A5DF-7BA1-510E752351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926" y="700338"/>
                <a:ext cx="11314147" cy="517010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b="1"/>
                  <a:t>Forward kinematics can be calculated easily based on Denavit–Hartenberg transform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/>
                  <a:t> is</a:t>
                </a:r>
                <a:r>
                  <a:rPr lang="vi-VN" sz="2400" b="0"/>
                  <a:t> start</a:t>
                </a:r>
                <a:r>
                  <a:rPr lang="en-US" sz="2400" b="0"/>
                  <a:t>, </a:t>
                </a:r>
                <a:r>
                  <a:rPr lang="vi-VN" sz="2400" b="0"/>
                  <a:t>end position</a:t>
                </a:r>
                <a:r>
                  <a:rPr lang="en-US" sz="2400" b="0"/>
                  <a:t> and position at time t of the end effector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/>
                  <a:t> is</a:t>
                </a:r>
                <a:r>
                  <a:rPr lang="vi-VN" sz="2400" b="0"/>
                  <a:t> start</a:t>
                </a:r>
                <a:r>
                  <a:rPr lang="en-US" sz="2400" b="0"/>
                  <a:t>, </a:t>
                </a:r>
                <a:r>
                  <a:rPr lang="vi-VN" sz="2400" b="0"/>
                  <a:t>end </a:t>
                </a:r>
                <a:r>
                  <a:rPr lang="en-US" sz="2400" b="0"/>
                  <a:t>orientation and orientation at time t of the end effector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2400" i="1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b="0"/>
                  <a:t> is</a:t>
                </a:r>
                <a:r>
                  <a:rPr lang="vi-VN" sz="2400" b="0"/>
                  <a:t> start</a:t>
                </a:r>
                <a:r>
                  <a:rPr lang="en-US" sz="2400" b="0"/>
                  <a:t>, </a:t>
                </a:r>
                <a:r>
                  <a:rPr lang="vi-VN" sz="2400" b="0"/>
                  <a:t>end </a:t>
                </a:r>
                <a:r>
                  <a:rPr lang="en-US" sz="2400"/>
                  <a:t>joint state and the joint state at time t of all joints</a:t>
                </a:r>
              </a:p>
              <a:p>
                <a:pPr marL="0" indent="0">
                  <a:buNone/>
                </a:pPr>
                <a:r>
                  <a:rPr lang="en-US" sz="2400" b="0"/>
                  <a:t>Forward Kinematics: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 </a:t>
                </a:r>
                <a:r>
                  <a:rPr lang="en-US" sz="2400" b="0">
                    <a:sym typeface="Wingdings" panose="05000000000000000000" pitchFamily="2" charset="2"/>
                  </a:rPr>
                  <a:t> Easy to solve</a:t>
                </a:r>
                <a:endParaRPr lang="en-US" sz="2400" b="0"/>
              </a:p>
              <a:p>
                <a:pPr marL="0" indent="0">
                  <a:buNone/>
                </a:pPr>
                <a:r>
                  <a:rPr lang="en-US" sz="2400"/>
                  <a:t>Inverse</a:t>
                </a:r>
                <a:r>
                  <a:rPr lang="en-US" sz="2400" b="0"/>
                  <a:t> Kinematics: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/>
                  <a:t> </a:t>
                </a:r>
                <a:r>
                  <a:rPr lang="en-US" sz="2400" b="0">
                    <a:sym typeface="Wingdings" panose="05000000000000000000" pitchFamily="2" charset="2"/>
                  </a:rPr>
                  <a:t> Hard to solve</a:t>
                </a:r>
                <a:endParaRPr lang="en-US" sz="2400" b="0"/>
              </a:p>
              <a:p>
                <a:pPr marL="0" indent="0">
                  <a:buNone/>
                </a:pPr>
                <a:endParaRPr lang="en-US" sz="2400" b="0"/>
              </a:p>
              <a:p>
                <a:pPr marL="0" indent="0">
                  <a:buNone/>
                </a:pPr>
                <a:r>
                  <a:rPr lang="en-US" sz="2400"/>
                  <a:t>Optimizaton problem: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𝑛𝑜𝑟𝑚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𝐹𝐾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400"/>
              </a:p>
              <a:p>
                <a:pPr marL="0" indent="0">
                  <a:buNone/>
                </a:pPr>
                <a:r>
                  <a:rPr lang="en-US" sz="2400"/>
                  <a:t>Or if you consider the orientation: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𝑛𝑜𝑟𝑚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  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𝑡𝑎𝑟𝑔𝑒𝑡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]−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𝐹𝐾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func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DE7A67-BA41-A5DF-7BA1-510E752351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926" y="700338"/>
                <a:ext cx="11314147" cy="5170104"/>
              </a:xfrm>
              <a:blipFill>
                <a:blip r:embed="rId2"/>
                <a:stretch>
                  <a:fillRect l="-700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B39D073-3675-B745-6CA0-4EFC05EDD6B8}"/>
              </a:ext>
            </a:extLst>
          </p:cNvPr>
          <p:cNvSpPr txBox="1"/>
          <p:nvPr/>
        </p:nvSpPr>
        <p:spPr>
          <a:xfrm>
            <a:off x="194808" y="213716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II. The Solution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613727-6950-B4D1-A185-9A2935573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884" y="3216764"/>
            <a:ext cx="2293819" cy="2537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D109D3-0EC7-29CD-08EE-667602AE0D7A}"/>
              </a:ext>
            </a:extLst>
          </p:cNvPr>
          <p:cNvSpPr txBox="1"/>
          <p:nvPr/>
        </p:nvSpPr>
        <p:spPr>
          <a:xfrm>
            <a:off x="10867144" y="3250650"/>
            <a:ext cx="150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End effector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987D9-E411-8995-2DF4-4A3128CD2065}"/>
              </a:ext>
            </a:extLst>
          </p:cNvPr>
          <p:cNvSpPr txBox="1"/>
          <p:nvPr/>
        </p:nvSpPr>
        <p:spPr>
          <a:xfrm>
            <a:off x="10243169" y="4446356"/>
            <a:ext cx="150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3C229-F0B6-E904-DF99-1156AC95A91C}"/>
              </a:ext>
            </a:extLst>
          </p:cNvPr>
          <p:cNvSpPr txBox="1"/>
          <p:nvPr/>
        </p:nvSpPr>
        <p:spPr>
          <a:xfrm>
            <a:off x="10006206" y="5788330"/>
            <a:ext cx="150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CD5C6-1B7C-1F2D-AFD1-353D37CA604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396883" y="4817436"/>
            <a:ext cx="609323" cy="1155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4D4ADC-B6DE-9BEF-53EB-35F68543E6E8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451543" y="3435316"/>
            <a:ext cx="415601" cy="376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C07D13-3489-6C16-B61D-CFDF18E2D9B0}"/>
              </a:ext>
            </a:extLst>
          </p:cNvPr>
          <p:cNvCxnSpPr>
            <a:cxnSpLocks/>
          </p:cNvCxnSpPr>
          <p:nvPr/>
        </p:nvCxnSpPr>
        <p:spPr>
          <a:xfrm flipH="1" flipV="1">
            <a:off x="9793793" y="3527649"/>
            <a:ext cx="545961" cy="101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BFB534-E04C-3EBE-2464-F64EEDAB7081}"/>
              </a:ext>
            </a:extLst>
          </p:cNvPr>
          <p:cNvCxnSpPr>
            <a:cxnSpLocks/>
          </p:cNvCxnSpPr>
          <p:nvPr/>
        </p:nvCxnSpPr>
        <p:spPr>
          <a:xfrm flipH="1" flipV="1">
            <a:off x="9068222" y="3992919"/>
            <a:ext cx="1266644" cy="507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0A6A80-0F5C-13CF-7BD2-B54AD83202CC}"/>
              </a:ext>
            </a:extLst>
          </p:cNvPr>
          <p:cNvCxnSpPr>
            <a:cxnSpLocks/>
          </p:cNvCxnSpPr>
          <p:nvPr/>
        </p:nvCxnSpPr>
        <p:spPr>
          <a:xfrm flipH="1" flipV="1">
            <a:off x="9491366" y="4485604"/>
            <a:ext cx="843500" cy="446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8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73AB5-17DB-074F-27AD-F46E647F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7DAFF-35CC-A704-BA57-0AC54571FA8D}"/>
              </a:ext>
            </a:extLst>
          </p:cNvPr>
          <p:cNvSpPr txBox="1"/>
          <p:nvPr/>
        </p:nvSpPr>
        <p:spPr>
          <a:xfrm>
            <a:off x="194808" y="213716"/>
            <a:ext cx="108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II.  PSO-based Inverse Kinematics from start position to the end position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8721F9D3-7ADC-04DD-2B42-1E1ABE931A19}"/>
              </a:ext>
            </a:extLst>
          </p:cNvPr>
          <p:cNvSpPr/>
          <p:nvPr/>
        </p:nvSpPr>
        <p:spPr>
          <a:xfrm>
            <a:off x="1047134" y="4060403"/>
            <a:ext cx="2713704" cy="1050359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Enough iteration or precise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9EE1546-C046-6E75-4250-873BF82C269D}"/>
              </a:ext>
            </a:extLst>
          </p:cNvPr>
          <p:cNvSpPr/>
          <p:nvPr/>
        </p:nvSpPr>
        <p:spPr>
          <a:xfrm>
            <a:off x="914399" y="1938826"/>
            <a:ext cx="2979175" cy="445675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Generate initial Population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296EB3-2AD2-79BE-8814-C147043EF636}"/>
              </a:ext>
            </a:extLst>
          </p:cNvPr>
          <p:cNvSpPr/>
          <p:nvPr/>
        </p:nvSpPr>
        <p:spPr>
          <a:xfrm>
            <a:off x="988141" y="2873923"/>
            <a:ext cx="2831690" cy="675522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Calculate Fitness function for each particle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C319FC-EF34-42F0-65D9-54BFFDC0880E}"/>
              </a:ext>
            </a:extLst>
          </p:cNvPr>
          <p:cNvSpPr/>
          <p:nvPr/>
        </p:nvSpPr>
        <p:spPr>
          <a:xfrm>
            <a:off x="855405" y="5621720"/>
            <a:ext cx="3097161" cy="644014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Update personal best (pbest) and global best (gbest)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6DE61351-7792-76E2-7CC2-3240F25F8E91}"/>
                  </a:ext>
                </a:extLst>
              </p:cNvPr>
              <p:cNvSpPr/>
              <p:nvPr/>
            </p:nvSpPr>
            <p:spPr>
              <a:xfrm>
                <a:off x="285136" y="696383"/>
                <a:ext cx="4237702" cy="726071"/>
              </a:xfrm>
              <a:prstGeom prst="parallelogram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PSO Parameter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𝑓𝑖𝑡𝑛𝑒𝑠𝑠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𝐹𝐾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 </a:t>
                </a:r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6DE61351-7792-76E2-7CC2-3240F25F8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" y="696383"/>
                <a:ext cx="4237702" cy="726071"/>
              </a:xfrm>
              <a:prstGeom prst="parallelogram">
                <a:avLst/>
              </a:prstGeom>
              <a:blipFill>
                <a:blip r:embed="rId2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DA6345-D37A-49C5-2421-F8614DB8E0E3}"/>
              </a:ext>
            </a:extLst>
          </p:cNvPr>
          <p:cNvCxnSpPr>
            <a:cxnSpLocks/>
            <a:stCxn id="18" idx="4"/>
            <a:endCxn id="13" idx="0"/>
          </p:cNvCxnSpPr>
          <p:nvPr/>
        </p:nvCxnSpPr>
        <p:spPr>
          <a:xfrm>
            <a:off x="2403987" y="1422454"/>
            <a:ext cx="0" cy="51637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05A4EA-26B6-E317-4D99-50225402A47A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2403986" y="2384501"/>
            <a:ext cx="1" cy="48942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4617014-6846-355D-50B5-AAFBB1F3E5FE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2403986" y="3549445"/>
            <a:ext cx="0" cy="51095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C01056-7D48-AE5F-2DE0-24D05930E8C2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>
            <a:off x="2403986" y="5110762"/>
            <a:ext cx="0" cy="510958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A265C4D-3F79-FF33-5D18-3C110F54D8B7}"/>
              </a:ext>
            </a:extLst>
          </p:cNvPr>
          <p:cNvCxnSpPr>
            <a:cxnSpLocks/>
            <a:stCxn id="17" idx="1"/>
            <a:endCxn id="15" idx="1"/>
          </p:cNvCxnSpPr>
          <p:nvPr/>
        </p:nvCxnSpPr>
        <p:spPr>
          <a:xfrm rot="10800000" flipH="1">
            <a:off x="855405" y="3211685"/>
            <a:ext cx="132736" cy="2732043"/>
          </a:xfrm>
          <a:prstGeom prst="bentConnector3">
            <a:avLst>
              <a:gd name="adj1" fmla="val -172222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8472F51-233C-C85A-E05B-EB0AAA88B2D6}"/>
              </a:ext>
            </a:extLst>
          </p:cNvPr>
          <p:cNvSpPr txBox="1"/>
          <p:nvPr/>
        </p:nvSpPr>
        <p:spPr>
          <a:xfrm>
            <a:off x="2443313" y="5110762"/>
            <a:ext cx="55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30B6DF-BE76-BF99-D81E-CE45526097A7}"/>
              </a:ext>
            </a:extLst>
          </p:cNvPr>
          <p:cNvSpPr txBox="1"/>
          <p:nvPr/>
        </p:nvSpPr>
        <p:spPr>
          <a:xfrm>
            <a:off x="3819830" y="4208374"/>
            <a:ext cx="55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C43E77-91EA-5D4E-4E0C-8E41E274F10F}"/>
              </a:ext>
            </a:extLst>
          </p:cNvPr>
          <p:cNvCxnSpPr>
            <a:cxnSpLocks/>
            <a:stCxn id="12" idx="3"/>
            <a:endCxn id="56" idx="1"/>
          </p:cNvCxnSpPr>
          <p:nvPr/>
        </p:nvCxnSpPr>
        <p:spPr>
          <a:xfrm flipV="1">
            <a:off x="3760838" y="4585582"/>
            <a:ext cx="855406" cy="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1F2967CA-F1CB-4BFF-975A-5FE215405908}"/>
                  </a:ext>
                </a:extLst>
              </p:cNvPr>
              <p:cNvSpPr/>
              <p:nvPr/>
            </p:nvSpPr>
            <p:spPr>
              <a:xfrm>
                <a:off x="4616244" y="4266483"/>
                <a:ext cx="1676399" cy="638198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Return gbest (the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1F2967CA-F1CB-4BFF-975A-5FE215405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244" y="4266483"/>
                <a:ext cx="1676399" cy="638198"/>
              </a:xfrm>
              <a:prstGeom prst="roundRect">
                <a:avLst>
                  <a:gd name="adj" fmla="val 5772"/>
                </a:avLst>
              </a:prstGeom>
              <a:blipFill>
                <a:blip r:embed="rId3"/>
                <a:stretch>
                  <a:fillRect t="-3704" b="-13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F5C62E45-B339-3C58-0924-2EA287A11FB1}"/>
                  </a:ext>
                </a:extLst>
              </p:cNvPr>
              <p:cNvSpPr/>
              <p:nvPr/>
            </p:nvSpPr>
            <p:spPr>
              <a:xfrm>
                <a:off x="6818671" y="4266483"/>
                <a:ext cx="3426542" cy="638198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Calculate 2-1-2 trajectory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vi-V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and total time</a:t>
                </a:r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F5C62E45-B339-3C58-0924-2EA287A11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671" y="4266483"/>
                <a:ext cx="3426542" cy="638198"/>
              </a:xfrm>
              <a:prstGeom prst="roundRect">
                <a:avLst>
                  <a:gd name="adj" fmla="val 5772"/>
                </a:avLst>
              </a:prstGeom>
              <a:blipFill>
                <a:blip r:embed="rId4"/>
                <a:stretch>
                  <a:fillRect t="-3704" b="-138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8563F59-9E3B-535C-449C-DE393BB64E7C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92643" y="4585582"/>
            <a:ext cx="526028" cy="0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112F127-607B-BA61-F4D1-E5555335EA6E}"/>
              </a:ext>
            </a:extLst>
          </p:cNvPr>
          <p:cNvSpPr/>
          <p:nvPr/>
        </p:nvSpPr>
        <p:spPr>
          <a:xfrm>
            <a:off x="7693742" y="5627536"/>
            <a:ext cx="1676399" cy="638198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Apply to the model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41D03C0-9D5A-E954-B265-091D318722E1}"/>
              </a:ext>
            </a:extLst>
          </p:cNvPr>
          <p:cNvCxnSpPr>
            <a:cxnSpLocks/>
            <a:stCxn id="60" idx="2"/>
            <a:endCxn id="68" idx="0"/>
          </p:cNvCxnSpPr>
          <p:nvPr/>
        </p:nvCxnSpPr>
        <p:spPr>
          <a:xfrm>
            <a:off x="8531942" y="4904681"/>
            <a:ext cx="0" cy="722855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6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57C0D-7E4C-A418-85F4-992409577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125176-D26B-D39B-B7A4-4134DAF8CC9D}"/>
              </a:ext>
            </a:extLst>
          </p:cNvPr>
          <p:cNvSpPr txBox="1"/>
          <p:nvPr/>
        </p:nvSpPr>
        <p:spPr>
          <a:xfrm>
            <a:off x="194808" y="213716"/>
            <a:ext cx="108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II.  PSO-based Inverse Kinematics from start position to the end position</a:t>
            </a:r>
          </a:p>
        </p:txBody>
      </p:sp>
      <p:pic>
        <p:nvPicPr>
          <p:cNvPr id="2" name="Screencast from 05-22-2025 08_26_54 PM">
            <a:hlinkClick r:id="" action="ppaction://media"/>
            <a:extLst>
              <a:ext uri="{FF2B5EF4-FFF2-40B4-BE49-F238E27FC236}">
                <a16:creationId xmlns:a16="http://schemas.microsoft.com/office/drawing/2014/main" id="{748C9DC8-BE4F-2D7A-73E8-36C30EE641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722" end="2639.426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998" y="675381"/>
            <a:ext cx="10610003" cy="59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7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73AB5-17DB-074F-27AD-F46E647F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7DAFF-35CC-A704-BA57-0AC54571FA8D}"/>
              </a:ext>
            </a:extLst>
          </p:cNvPr>
          <p:cNvSpPr txBox="1"/>
          <p:nvPr/>
        </p:nvSpPr>
        <p:spPr>
          <a:xfrm>
            <a:off x="194808" y="213716"/>
            <a:ext cx="108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III. PSO-based obstacle avoidance algorithm for robot manipulator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B19EC4A-79D3-9000-D6B2-C68BA3C3C4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0" y="632845"/>
                <a:ext cx="10515600" cy="235856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/>
                  <a:t>Input: </a:t>
                </a:r>
                <a:r>
                  <a:rPr lang="en-US" sz="2000"/>
                  <a:t>Position and shape of all obstacles, end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2000"/>
                  <a:t>, start joint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/>
                  <a:t>.</a:t>
                </a:r>
              </a:p>
              <a:p>
                <a:pPr marL="0" indent="0">
                  <a:buNone/>
                </a:pPr>
                <a:r>
                  <a:rPr lang="en-US" sz="2000" b="1"/>
                  <a:t>Output: </a:t>
                </a:r>
                <a:r>
                  <a:rPr lang="en-US" sz="2000"/>
                  <a:t>A matrix (Nx7) contain N-waypoint joint trajectory for 7 joints of robot which ensure:</a:t>
                </a:r>
              </a:p>
              <a:p>
                <a:pPr>
                  <a:buFontTx/>
                  <a:buChar char="-"/>
                </a:pPr>
                <a:r>
                  <a:rPr lang="en-US" sz="2000"/>
                  <a:t>Travelling from start position to the end position</a:t>
                </a:r>
              </a:p>
              <a:p>
                <a:pPr>
                  <a:buFontTx/>
                  <a:buChar char="-"/>
                </a:pPr>
                <a:r>
                  <a:rPr lang="en-US" sz="2000"/>
                  <a:t>Avoiding collision between all links of robot manipulator with all obstacles during trajectory</a:t>
                </a:r>
              </a:p>
              <a:p>
                <a:pPr marL="0" indent="0">
                  <a:buNone/>
                </a:pPr>
                <a:endParaRPr lang="en-US" sz="1600"/>
              </a:p>
              <a:p>
                <a:pPr marL="0" indent="0">
                  <a:buNone/>
                </a:pPr>
                <a:r>
                  <a:rPr lang="en-US" sz="2000"/>
                  <a:t>The main difference with the previous method is the </a:t>
                </a:r>
                <a:r>
                  <a:rPr lang="en-US" sz="2000" b="1"/>
                  <a:t>finess function:</a:t>
                </a:r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FB19EC4A-79D3-9000-D6B2-C68BA3C3C4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0" y="632845"/>
                <a:ext cx="10515600" cy="2358560"/>
              </a:xfrm>
              <a:blipFill>
                <a:blip r:embed="rId2"/>
                <a:stretch>
                  <a:fillRect l="-638" t="-2584" b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127AFD9-3470-5CBC-3F92-797AD4ED7C9C}"/>
                  </a:ext>
                </a:extLst>
              </p:cNvPr>
              <p:cNvSpPr/>
              <p:nvPr/>
            </p:nvSpPr>
            <p:spPr>
              <a:xfrm>
                <a:off x="526026" y="3008312"/>
                <a:ext cx="3495368" cy="516702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g_cost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𝑛𝑜𝑟𝑚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𝑭𝑲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127AFD9-3470-5CBC-3F92-797AD4ED7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26" y="3008312"/>
                <a:ext cx="3495368" cy="516702"/>
              </a:xfrm>
              <a:prstGeom prst="roundRect">
                <a:avLst>
                  <a:gd name="adj" fmla="val 5772"/>
                </a:avLst>
              </a:prstGeom>
              <a:blipFill>
                <a:blip r:embed="rId3"/>
                <a:stretch>
                  <a:fillRect l="-693" b="-34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0E99952-A22D-2DFE-96D1-F5864B8BDEA1}"/>
                  </a:ext>
                </a:extLst>
              </p:cNvPr>
              <p:cNvSpPr/>
              <p:nvPr/>
            </p:nvSpPr>
            <p:spPr>
              <a:xfrm>
                <a:off x="526024" y="3695441"/>
                <a:ext cx="5569976" cy="516702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s_cost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−2∗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𝑡𝑟𝑎𝑗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+1]</m:t>
                                </m:r>
                              </m:e>
                            </m:d>
                          </m:e>
                          <m:sup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0E99952-A22D-2DFE-96D1-F5864B8BD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24" y="3695441"/>
                <a:ext cx="5569976" cy="516702"/>
              </a:xfrm>
              <a:prstGeom prst="roundRect">
                <a:avLst>
                  <a:gd name="adj" fmla="val 5772"/>
                </a:avLst>
              </a:prstGeom>
              <a:blipFill>
                <a:blip r:embed="rId4"/>
                <a:stretch>
                  <a:fillRect l="-436" t="-48864" b="-909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0E05C3A-2474-E3AB-8899-8ED90F3DA840}"/>
                  </a:ext>
                </a:extLst>
              </p:cNvPr>
              <p:cNvSpPr/>
              <p:nvPr/>
            </p:nvSpPr>
            <p:spPr>
              <a:xfrm>
                <a:off x="526023" y="5753673"/>
                <a:ext cx="6622029" cy="927786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o_cost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p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𝑐𝑜𝑙𝑙𝑖𝑠𝑖𝑜𝑛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𝑏𝑒𝑡𝑤𝑒𝑒𝑛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𝑙𝑖𝑛𝑘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𝑛𝑜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𝑐𝑜𝑙𝑖𝑠𝑖𝑜𝑛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𝑏𝑒𝑡𝑤𝑒𝑒𝑛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𝑙𝑖𝑛𝑘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eqAr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50E05C3A-2474-E3AB-8899-8ED90F3D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23" y="5753673"/>
                <a:ext cx="6622029" cy="927786"/>
              </a:xfrm>
              <a:prstGeom prst="roundRect">
                <a:avLst>
                  <a:gd name="adj" fmla="val 5772"/>
                </a:avLst>
              </a:prstGeom>
              <a:blipFill>
                <a:blip r:embed="rId5"/>
                <a:stretch>
                  <a:fillRect l="-3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C306984-7224-5717-F2D2-669E2ACD1DC6}"/>
                  </a:ext>
                </a:extLst>
              </p:cNvPr>
              <p:cNvSpPr/>
              <p:nvPr/>
            </p:nvSpPr>
            <p:spPr>
              <a:xfrm>
                <a:off x="526023" y="4374953"/>
                <a:ext cx="4163964" cy="495637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m_cost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p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𝑡𝑟𝑎𝑗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CC306984-7224-5717-F2D2-669E2ACD1D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23" y="4374953"/>
                <a:ext cx="4163964" cy="495637"/>
              </a:xfrm>
              <a:prstGeom prst="roundRect">
                <a:avLst>
                  <a:gd name="adj" fmla="val 5772"/>
                </a:avLst>
              </a:prstGeom>
              <a:blipFill>
                <a:blip r:embed="rId6"/>
                <a:stretch>
                  <a:fillRect l="-729" t="-51190" b="-10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3408CA2-1714-9FB4-456F-42445F182378}"/>
                  </a:ext>
                </a:extLst>
              </p:cNvPr>
              <p:cNvSpPr/>
              <p:nvPr/>
            </p:nvSpPr>
            <p:spPr>
              <a:xfrm>
                <a:off x="526023" y="5058759"/>
                <a:ext cx="5019371" cy="516702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d_cost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p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𝑛𝑜𝑟𝑚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𝑭𝑲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𝑡𝑟𝑎𝑗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sz="1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𝑭𝑲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𝑡𝑟𝑎𝑗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d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3408CA2-1714-9FB4-456F-42445F1823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23" y="5058759"/>
                <a:ext cx="5019371" cy="516702"/>
              </a:xfrm>
              <a:prstGeom prst="roundRect">
                <a:avLst>
                  <a:gd name="adj" fmla="val 5772"/>
                </a:avLst>
              </a:prstGeom>
              <a:blipFill>
                <a:blip r:embed="rId7"/>
                <a:stretch>
                  <a:fillRect l="-484" t="-46591" b="-931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3874590-4391-CB81-3F79-A89A305A25C2}"/>
              </a:ext>
            </a:extLst>
          </p:cNvPr>
          <p:cNvSpPr txBox="1"/>
          <p:nvPr/>
        </p:nvSpPr>
        <p:spPr>
          <a:xfrm>
            <a:off x="4021394" y="3059668"/>
            <a:ext cx="561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Goal_cost</a:t>
            </a:r>
            <a:r>
              <a:rPr lang="en-US"/>
              <a:t>: end effector in the goal position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3E4AE-FCA6-C91C-189E-8FACC4E7CFE1}"/>
              </a:ext>
            </a:extLst>
          </p:cNvPr>
          <p:cNvSpPr txBox="1"/>
          <p:nvPr/>
        </p:nvSpPr>
        <p:spPr>
          <a:xfrm>
            <a:off x="6096000" y="3759895"/>
            <a:ext cx="5614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Smooth_cost</a:t>
            </a:r>
            <a:r>
              <a:rPr lang="en-US"/>
              <a:t>: Reduce acceleration of joint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D48015-7837-273E-D14C-A2BE6BD5DF45}"/>
              </a:ext>
            </a:extLst>
          </p:cNvPr>
          <p:cNvSpPr txBox="1"/>
          <p:nvPr/>
        </p:nvSpPr>
        <p:spPr>
          <a:xfrm>
            <a:off x="4689987" y="4450785"/>
            <a:ext cx="6268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Movement_cost</a:t>
            </a:r>
            <a:r>
              <a:rPr lang="en-US"/>
              <a:t>: Reduce total angle all joint have to move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910806-AC3A-CCD9-3DFE-F20016529B52}"/>
              </a:ext>
            </a:extLst>
          </p:cNvPr>
          <p:cNvSpPr txBox="1"/>
          <p:nvPr/>
        </p:nvSpPr>
        <p:spPr>
          <a:xfrm>
            <a:off x="5545394" y="5118023"/>
            <a:ext cx="72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Distance_cost</a:t>
            </a:r>
            <a:r>
              <a:rPr lang="en-US"/>
              <a:t>: Reduce total distance end effector have to move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6E6D5-3314-70C2-01E8-775C3B1ECC54}"/>
              </a:ext>
            </a:extLst>
          </p:cNvPr>
          <p:cNvSpPr txBox="1"/>
          <p:nvPr/>
        </p:nvSpPr>
        <p:spPr>
          <a:xfrm>
            <a:off x="7148052" y="6032900"/>
            <a:ext cx="72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Obstacle_cost</a:t>
            </a:r>
            <a:r>
              <a:rPr lang="en-US"/>
              <a:t>: Avoid all obstacle</a:t>
            </a:r>
          </a:p>
        </p:txBody>
      </p:sp>
    </p:spTree>
    <p:extLst>
      <p:ext uri="{BB962C8B-B14F-4D97-AF65-F5344CB8AC3E}">
        <p14:creationId xmlns:p14="http://schemas.microsoft.com/office/powerpoint/2010/main" val="2918290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19A31-637B-A74C-B076-29F5914F8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28E0B6-24B8-CA53-B271-6C471543ED33}"/>
              </a:ext>
            </a:extLst>
          </p:cNvPr>
          <p:cNvSpPr txBox="1"/>
          <p:nvPr/>
        </p:nvSpPr>
        <p:spPr>
          <a:xfrm>
            <a:off x="194808" y="213716"/>
            <a:ext cx="10846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III. PSO-based obstacle avoidance algorithm for robot manipulator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61782AF-6B7E-06F3-1B86-B2F5DF06C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68" y="701108"/>
            <a:ext cx="10515600" cy="198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About the </a:t>
            </a:r>
            <a:r>
              <a:rPr lang="en-US" sz="2200">
                <a:solidFill>
                  <a:srgbClr val="FF0000"/>
                </a:solidFill>
              </a:rPr>
              <a:t>Obstacles_cost</a:t>
            </a:r>
            <a:r>
              <a:rPr lang="en-US" sz="2200"/>
              <a:t>: 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D6DE633-7321-D043-A06D-383268688A7E}"/>
                  </a:ext>
                </a:extLst>
              </p:cNvPr>
              <p:cNvSpPr/>
              <p:nvPr/>
            </p:nvSpPr>
            <p:spPr>
              <a:xfrm>
                <a:off x="555519" y="1146139"/>
                <a:ext cx="6622029" cy="927786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o_cost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𝑛𝑢𝑚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p>
                          <m:e>
                            <m:d>
                              <m:dPr>
                                <m:begChr m:val="{"/>
                                <m:endChr m:val="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𝑐𝑜𝑙𝑙𝑖𝑠𝑖𝑜𝑛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𝑏𝑒𝑡𝑤𝑒𝑒𝑛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𝑙𝑖𝑛𝑘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𝑛𝑜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𝑐𝑜𝑙𝑖𝑠𝑖𝑜𝑛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𝑏𝑒𝑡𝑤𝑒𝑒𝑛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𝑙𝑖𝑛𝑘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𝑤𝑖𝑡h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𝑜𝑏𝑠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e>
                                </m:eqAr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D6DE633-7321-D043-A06D-383268688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9" y="1146139"/>
                <a:ext cx="6622029" cy="927786"/>
              </a:xfrm>
              <a:prstGeom prst="roundRect">
                <a:avLst>
                  <a:gd name="adj" fmla="val 5772"/>
                </a:avLst>
              </a:prstGeom>
              <a:blipFill>
                <a:blip r:embed="rId2"/>
                <a:stretch>
                  <a:fillRect l="-3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Lbr Iiwa Kuka 2025 | levitan.com">
            <a:extLst>
              <a:ext uri="{FF2B5EF4-FFF2-40B4-BE49-F238E27FC236}">
                <a16:creationId xmlns:a16="http://schemas.microsoft.com/office/drawing/2014/main" id="{D8782DDE-8CB3-C801-2913-2A5832B95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366" y="1610032"/>
            <a:ext cx="6223203" cy="414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CDBECD9-E91C-1E8F-4E03-BA72DBF698DB}"/>
              </a:ext>
            </a:extLst>
          </p:cNvPr>
          <p:cNvGrpSpPr/>
          <p:nvPr/>
        </p:nvGrpSpPr>
        <p:grpSpPr>
          <a:xfrm>
            <a:off x="10161945" y="2073925"/>
            <a:ext cx="1604495" cy="3596830"/>
            <a:chOff x="9360310" y="2073925"/>
            <a:chExt cx="1604495" cy="359683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212D8B-4B35-88FF-6932-E24C2CE5FFD6}"/>
                </a:ext>
              </a:extLst>
            </p:cNvPr>
            <p:cNvCxnSpPr>
              <a:cxnSpLocks/>
            </p:cNvCxnSpPr>
            <p:nvPr/>
          </p:nvCxnSpPr>
          <p:spPr>
            <a:xfrm>
              <a:off x="9930581" y="4041058"/>
              <a:ext cx="0" cy="162969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C885D5-9FC1-B3B2-0032-6BF0191ED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0581" y="2340077"/>
              <a:ext cx="1032387" cy="1700981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5C2D4A6-F1E9-7545-F186-1B0E1CF5C602}"/>
                </a:ext>
              </a:extLst>
            </p:cNvPr>
            <p:cNvCxnSpPr>
              <a:cxnSpLocks/>
            </p:cNvCxnSpPr>
            <p:nvPr/>
          </p:nvCxnSpPr>
          <p:spPr>
            <a:xfrm>
              <a:off x="9360310" y="2073925"/>
              <a:ext cx="1604495" cy="27393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E6DFB6E-1391-BD78-0A5D-8F71C7431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0310" y="2073925"/>
              <a:ext cx="35332" cy="492294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11B51A-BF57-5358-9244-EFC75A0733CD}"/>
              </a:ext>
            </a:extLst>
          </p:cNvPr>
          <p:cNvGrpSpPr/>
          <p:nvPr/>
        </p:nvGrpSpPr>
        <p:grpSpPr>
          <a:xfrm>
            <a:off x="8095335" y="2073925"/>
            <a:ext cx="1604495" cy="3507928"/>
            <a:chOff x="9360310" y="2073925"/>
            <a:chExt cx="1604495" cy="350792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39AF93-72D9-AEFC-84A0-368E0B47DC61}"/>
                </a:ext>
              </a:extLst>
            </p:cNvPr>
            <p:cNvCxnSpPr>
              <a:cxnSpLocks/>
            </p:cNvCxnSpPr>
            <p:nvPr/>
          </p:nvCxnSpPr>
          <p:spPr>
            <a:xfrm>
              <a:off x="9930581" y="4041058"/>
              <a:ext cx="0" cy="1540795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87D706-DE44-F32A-7EA4-F1EBB9D3A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30581" y="2340077"/>
              <a:ext cx="1032387" cy="1700981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F84993A-08D3-CC85-9FFF-F6317A797234}"/>
                </a:ext>
              </a:extLst>
            </p:cNvPr>
            <p:cNvCxnSpPr>
              <a:cxnSpLocks/>
            </p:cNvCxnSpPr>
            <p:nvPr/>
          </p:nvCxnSpPr>
          <p:spPr>
            <a:xfrm>
              <a:off x="9360310" y="2073925"/>
              <a:ext cx="1604495" cy="273937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89B0C31-5415-F63C-E729-728BB5DBB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0310" y="2073925"/>
              <a:ext cx="35332" cy="492294"/>
            </a:xfrm>
            <a:prstGeom prst="line">
              <a:avLst/>
            </a:prstGeom>
            <a:ln w="571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8C9349-C5C3-DE54-D160-E1B47365B2A2}"/>
              </a:ext>
            </a:extLst>
          </p:cNvPr>
          <p:cNvCxnSpPr>
            <a:cxnSpLocks/>
          </p:cNvCxnSpPr>
          <p:nvPr/>
        </p:nvCxnSpPr>
        <p:spPr>
          <a:xfrm flipH="1">
            <a:off x="8062461" y="5581853"/>
            <a:ext cx="1206289" cy="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192D480-57BE-EEA3-8C41-1B02E5B1F572}"/>
              </a:ext>
            </a:extLst>
          </p:cNvPr>
          <p:cNvSpPr txBox="1"/>
          <p:nvPr/>
        </p:nvSpPr>
        <p:spPr>
          <a:xfrm>
            <a:off x="8365548" y="5600962"/>
            <a:ext cx="766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Base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0C06A1D-4E3E-45B2-9F86-9EF8ADE97C0F}"/>
              </a:ext>
            </a:extLst>
          </p:cNvPr>
          <p:cNvSpPr/>
          <p:nvPr/>
        </p:nvSpPr>
        <p:spPr>
          <a:xfrm>
            <a:off x="8614607" y="4001729"/>
            <a:ext cx="137652" cy="137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B96A22A-4B35-AB42-43C5-5446A9503608}"/>
              </a:ext>
            </a:extLst>
          </p:cNvPr>
          <p:cNvSpPr/>
          <p:nvPr/>
        </p:nvSpPr>
        <p:spPr>
          <a:xfrm>
            <a:off x="9576008" y="2304763"/>
            <a:ext cx="137652" cy="137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B334392-3116-6E44-6530-0E3840E3E4EA}"/>
              </a:ext>
            </a:extLst>
          </p:cNvPr>
          <p:cNvSpPr/>
          <p:nvPr/>
        </p:nvSpPr>
        <p:spPr>
          <a:xfrm>
            <a:off x="8074717" y="2005099"/>
            <a:ext cx="137652" cy="137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835924-1E83-7197-0191-FF5DB698B43C}"/>
              </a:ext>
            </a:extLst>
          </p:cNvPr>
          <p:cNvSpPr txBox="1"/>
          <p:nvPr/>
        </p:nvSpPr>
        <p:spPr>
          <a:xfrm>
            <a:off x="8755945" y="3964547"/>
            <a:ext cx="9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Joint 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6EF684-DB78-ACA2-260F-1FA15602E04D}"/>
              </a:ext>
            </a:extLst>
          </p:cNvPr>
          <p:cNvSpPr txBox="1"/>
          <p:nvPr/>
        </p:nvSpPr>
        <p:spPr>
          <a:xfrm>
            <a:off x="8773316" y="2328132"/>
            <a:ext cx="9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Joint 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75302-E075-4079-EE19-424F1CC6E2E6}"/>
              </a:ext>
            </a:extLst>
          </p:cNvPr>
          <p:cNvSpPr txBox="1"/>
          <p:nvPr/>
        </p:nvSpPr>
        <p:spPr>
          <a:xfrm>
            <a:off x="7696832" y="1588753"/>
            <a:ext cx="9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Joint 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7DFA8F-BF49-F04E-BEB4-E41C49125D76}"/>
              </a:ext>
            </a:extLst>
          </p:cNvPr>
          <p:cNvSpPr txBox="1"/>
          <p:nvPr/>
        </p:nvSpPr>
        <p:spPr>
          <a:xfrm>
            <a:off x="7586368" y="2635045"/>
            <a:ext cx="986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Joint 7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D03F3-7357-D5A0-05C7-6A309A853146}"/>
              </a:ext>
            </a:extLst>
          </p:cNvPr>
          <p:cNvSpPr/>
          <p:nvPr/>
        </p:nvSpPr>
        <p:spPr>
          <a:xfrm>
            <a:off x="8031359" y="2486754"/>
            <a:ext cx="137652" cy="13765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8CADA5-49D2-CD38-7B73-E80E72F2E6B4}"/>
              </a:ext>
            </a:extLst>
          </p:cNvPr>
          <p:cNvSpPr/>
          <p:nvPr/>
        </p:nvSpPr>
        <p:spPr>
          <a:xfrm rot="18032873">
            <a:off x="8162324" y="2895563"/>
            <a:ext cx="1954990" cy="622997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7D7B82-1519-477D-7DE2-CEE9A76FE429}"/>
              </a:ext>
            </a:extLst>
          </p:cNvPr>
          <p:cNvSpPr/>
          <p:nvPr/>
        </p:nvSpPr>
        <p:spPr>
          <a:xfrm rot="16406475">
            <a:off x="7837595" y="2001063"/>
            <a:ext cx="506056" cy="622997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FC3C59-ED93-4E43-11F8-E53120A2C59D}"/>
              </a:ext>
            </a:extLst>
          </p:cNvPr>
          <p:cNvSpPr/>
          <p:nvPr/>
        </p:nvSpPr>
        <p:spPr>
          <a:xfrm rot="559326">
            <a:off x="8115089" y="1900271"/>
            <a:ext cx="1527495" cy="622997"/>
          </a:xfrm>
          <a:prstGeom prst="rect">
            <a:avLst/>
          </a:prstGeom>
          <a:solidFill>
            <a:schemeClr val="accent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2A9BB21-CE4E-AE99-BB08-F5392AB36B6C}"/>
              </a:ext>
            </a:extLst>
          </p:cNvPr>
          <p:cNvCxnSpPr>
            <a:cxnSpLocks/>
          </p:cNvCxnSpPr>
          <p:nvPr/>
        </p:nvCxnSpPr>
        <p:spPr>
          <a:xfrm>
            <a:off x="8603682" y="3551794"/>
            <a:ext cx="238439" cy="156773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F35582C-48D8-8C7E-38ED-BFDFA3805755}"/>
              </a:ext>
            </a:extLst>
          </p:cNvPr>
          <p:cNvSpPr txBox="1"/>
          <p:nvPr/>
        </p:nvSpPr>
        <p:spPr>
          <a:xfrm>
            <a:off x="7375916" y="3339037"/>
            <a:ext cx="137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Safe range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6EA20E-1412-7ED4-81E5-A56D072F41EC}"/>
              </a:ext>
            </a:extLst>
          </p:cNvPr>
          <p:cNvSpPr txBox="1"/>
          <p:nvPr/>
        </p:nvSpPr>
        <p:spPr>
          <a:xfrm>
            <a:off x="524370" y="2230111"/>
            <a:ext cx="5144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Three link</a:t>
            </a:r>
            <a:r>
              <a:rPr lang="en-US"/>
              <a:t>: </a:t>
            </a:r>
          </a:p>
          <a:p>
            <a:pPr marL="285750" indent="-285750">
              <a:buFontTx/>
              <a:buChar char="-"/>
            </a:pPr>
            <a:r>
              <a:rPr lang="en-US"/>
              <a:t>Link 1 connecting Joint 2 and Joint 4</a:t>
            </a:r>
          </a:p>
          <a:p>
            <a:pPr marL="285750" indent="-285750">
              <a:buFontTx/>
              <a:buChar char="-"/>
            </a:pPr>
            <a:r>
              <a:rPr lang="en-US"/>
              <a:t>Link 2 connecting Joint 4 and Joint 6</a:t>
            </a:r>
          </a:p>
          <a:p>
            <a:pPr marL="285750" indent="-285750">
              <a:buFontTx/>
              <a:buChar char="-"/>
            </a:pPr>
            <a:r>
              <a:rPr lang="en-US"/>
              <a:t>Link 3 connecting Joint 6 and Joint 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993751-4E82-8AE1-53AD-43991357072E}"/>
              </a:ext>
            </a:extLst>
          </p:cNvPr>
          <p:cNvSpPr txBox="1"/>
          <p:nvPr/>
        </p:nvSpPr>
        <p:spPr>
          <a:xfrm>
            <a:off x="555519" y="3506118"/>
            <a:ext cx="7038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Obstacles_cost </a:t>
            </a:r>
            <a:r>
              <a:rPr lang="en-US" sz="1800"/>
              <a:t>function ensure the link connected by 2 joints does not go through all defined obstacles</a:t>
            </a:r>
          </a:p>
          <a:p>
            <a:endParaRPr lang="en-US"/>
          </a:p>
          <a:p>
            <a:r>
              <a:rPr lang="en-US"/>
              <a:t>For simple, all obstacles used in this project is </a:t>
            </a:r>
            <a:r>
              <a:rPr lang="en-US" b="1"/>
              <a:t>sphere obstacles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5875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08050-9B5A-84CF-E6B7-72EF6386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B7D734-05FA-1761-07C2-60917F848E3A}"/>
              </a:ext>
            </a:extLst>
          </p:cNvPr>
          <p:cNvSpPr txBox="1"/>
          <p:nvPr/>
        </p:nvSpPr>
        <p:spPr>
          <a:xfrm>
            <a:off x="194807" y="213716"/>
            <a:ext cx="118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III. PSO-based obstacle avoidance algorithm for robot manipulator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11C7D1-098D-BDF6-4DBE-C5FDFD7396BB}"/>
              </a:ext>
            </a:extLst>
          </p:cNvPr>
          <p:cNvCxnSpPr/>
          <p:nvPr/>
        </p:nvCxnSpPr>
        <p:spPr>
          <a:xfrm>
            <a:off x="6096000" y="1324897"/>
            <a:ext cx="0" cy="5407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D696FCD-8706-EE8F-3FF3-160BC0E3A829}"/>
              </a:ext>
            </a:extLst>
          </p:cNvPr>
          <p:cNvSpPr txBox="1">
            <a:spLocks/>
          </p:cNvSpPr>
          <p:nvPr/>
        </p:nvSpPr>
        <p:spPr>
          <a:xfrm>
            <a:off x="1182330" y="926656"/>
            <a:ext cx="3888657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solidFill>
                  <a:srgbClr val="FF0000"/>
                </a:solidFill>
              </a:rPr>
              <a:t>Approach 1: One PSO Algorithm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57FFED8-AF56-A1DB-FC28-85C62FBFB97E}"/>
                  </a:ext>
                </a:extLst>
              </p:cNvPr>
              <p:cNvSpPr/>
              <p:nvPr/>
            </p:nvSpPr>
            <p:spPr>
              <a:xfrm>
                <a:off x="117992" y="2415281"/>
                <a:ext cx="5896124" cy="647057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𝑔𝑐𝑜𝑠𝑡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𝑠𝑐𝑜𝑠𝑡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𝑚𝑐𝑜𝑠𝑡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𝑑𝑐𝑜𝑠𝑡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𝑜𝑐𝑜𝑠𝑡</m:t>
                      </m:r>
                    </m:oMath>
                  </m:oMathPara>
                </a14:m>
                <a:endParaRPr lang="en-US" sz="17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57FFED8-AF56-A1DB-FC28-85C62FBFB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92" y="2415281"/>
                <a:ext cx="5896124" cy="647057"/>
              </a:xfrm>
              <a:prstGeom prst="roundRect">
                <a:avLst>
                  <a:gd name="adj" fmla="val 5772"/>
                </a:avLst>
              </a:prstGeom>
              <a:blipFill>
                <a:blip r:embed="rId2"/>
                <a:stretch>
                  <a:fillRect b="-9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4895BF4-B618-1E88-8581-DB860B49F433}"/>
                  </a:ext>
                </a:extLst>
              </p:cNvPr>
              <p:cNvSpPr/>
              <p:nvPr/>
            </p:nvSpPr>
            <p:spPr>
              <a:xfrm>
                <a:off x="1371988" y="3405450"/>
                <a:ext cx="3388132" cy="647057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Append the start joint state</a:t>
                </a:r>
                <a:r>
                  <a:rPr lang="en-US" sz="1800" b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to obtain </a:t>
                </a:r>
                <a:r>
                  <a:rPr lang="en-US" b="1">
                    <a:solidFill>
                      <a:schemeClr val="tx1"/>
                    </a:solidFill>
                  </a:rPr>
                  <a:t>Nx7 trajectory</a:t>
                </a: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74895BF4-B618-1E88-8581-DB860B49F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988" y="3405450"/>
                <a:ext cx="3388132" cy="647057"/>
              </a:xfrm>
              <a:prstGeom prst="roundRect">
                <a:avLst>
                  <a:gd name="adj" fmla="val 5772"/>
                </a:avLst>
              </a:prstGeom>
              <a:blipFill>
                <a:blip r:embed="rId3"/>
                <a:stretch>
                  <a:fillRect l="-894" t="-2752" r="-1610" b="-128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1D612A8-C38E-4397-CB29-9D35DECE207C}"/>
              </a:ext>
            </a:extLst>
          </p:cNvPr>
          <p:cNvSpPr/>
          <p:nvPr/>
        </p:nvSpPr>
        <p:spPr>
          <a:xfrm>
            <a:off x="1035234" y="1425112"/>
            <a:ext cx="4061641" cy="647057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Particle represent </a:t>
            </a:r>
            <a:r>
              <a:rPr lang="en-US" b="1">
                <a:solidFill>
                  <a:schemeClr val="tx1"/>
                </a:solidFill>
              </a:rPr>
              <a:t>(N-1)x7 array    </a:t>
            </a:r>
            <a:r>
              <a:rPr lang="en-US">
                <a:solidFill>
                  <a:schemeClr val="tx1"/>
                </a:solidFill>
              </a:rPr>
              <a:t>(don’t know the end joint state at first)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97529F-5888-A6C1-86EE-469BCA8AC26D}"/>
              </a:ext>
            </a:extLst>
          </p:cNvPr>
          <p:cNvSpPr txBox="1">
            <a:spLocks/>
          </p:cNvSpPr>
          <p:nvPr/>
        </p:nvSpPr>
        <p:spPr>
          <a:xfrm>
            <a:off x="7121014" y="931912"/>
            <a:ext cx="3888656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>
                <a:solidFill>
                  <a:srgbClr val="FF0000"/>
                </a:solidFill>
              </a:rPr>
              <a:t>Approach 2: Two PSO Algorithm 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5A59564-3AE7-E4F5-8972-598921FCF487}"/>
              </a:ext>
            </a:extLst>
          </p:cNvPr>
          <p:cNvSpPr/>
          <p:nvPr/>
        </p:nvSpPr>
        <p:spPr>
          <a:xfrm>
            <a:off x="6259767" y="1393577"/>
            <a:ext cx="5732195" cy="1475820"/>
          </a:xfrm>
          <a:prstGeom prst="roundRect">
            <a:avLst>
              <a:gd name="adj" fmla="val 24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C4693-049A-4F92-B0DE-8BA9E82B802F}"/>
              </a:ext>
            </a:extLst>
          </p:cNvPr>
          <p:cNvSpPr txBox="1"/>
          <p:nvPr/>
        </p:nvSpPr>
        <p:spPr>
          <a:xfrm>
            <a:off x="6259767" y="1425112"/>
            <a:ext cx="428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First PSO: Find the end joint 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34A92E6-6924-303E-807E-8B08549502F2}"/>
                  </a:ext>
                </a:extLst>
              </p:cNvPr>
              <p:cNvSpPr/>
              <p:nvPr/>
            </p:nvSpPr>
            <p:spPr>
              <a:xfrm>
                <a:off x="7311665" y="2351379"/>
                <a:ext cx="3313470" cy="400867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𝑔𝑐𝑜𝑠𝑡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𝑜𝑐𝑜𝑠𝑡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34A92E6-6924-303E-807E-8B08549502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665" y="2351379"/>
                <a:ext cx="3313470" cy="400867"/>
              </a:xfrm>
              <a:prstGeom prst="roundRect">
                <a:avLst>
                  <a:gd name="adj" fmla="val 5772"/>
                </a:avLst>
              </a:prstGeom>
              <a:blipFill>
                <a:blip r:embed="rId4"/>
                <a:stretch>
                  <a:fillRect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7EE5A95-8453-3070-3568-0163CC0CD2B0}"/>
                  </a:ext>
                </a:extLst>
              </p:cNvPr>
              <p:cNvSpPr/>
              <p:nvPr/>
            </p:nvSpPr>
            <p:spPr>
              <a:xfrm>
                <a:off x="6484631" y="1803709"/>
                <a:ext cx="5282461" cy="456506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Particle represent </a:t>
                </a:r>
                <a:r>
                  <a:rPr lang="en-US" b="1">
                    <a:solidFill>
                      <a:schemeClr val="tx1"/>
                    </a:solidFill>
                  </a:rPr>
                  <a:t>1x7 array </a:t>
                </a:r>
                <a:r>
                  <a:rPr lang="en-US">
                    <a:solidFill>
                      <a:schemeClr val="tx1"/>
                    </a:solidFill>
                  </a:rPr>
                  <a:t>as the end joint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7EE5A95-8453-3070-3568-0163CC0CD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631" y="1803709"/>
                <a:ext cx="5282461" cy="456506"/>
              </a:xfrm>
              <a:prstGeom prst="roundRect">
                <a:avLst>
                  <a:gd name="adj" fmla="val 5772"/>
                </a:avLst>
              </a:prstGeom>
              <a:blipFill>
                <a:blip r:embed="rId5"/>
                <a:stretch>
                  <a:fillRect l="-575" b="-89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23F50D9-E373-2CB3-F74F-03435783974C}"/>
              </a:ext>
            </a:extLst>
          </p:cNvPr>
          <p:cNvSpPr/>
          <p:nvPr/>
        </p:nvSpPr>
        <p:spPr>
          <a:xfrm>
            <a:off x="6259768" y="3236843"/>
            <a:ext cx="5732195" cy="3407440"/>
          </a:xfrm>
          <a:prstGeom prst="roundRect">
            <a:avLst>
              <a:gd name="adj" fmla="val 24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FCC3F2-2F00-DAD7-FC82-E13E138597FF}"/>
              </a:ext>
            </a:extLst>
          </p:cNvPr>
          <p:cNvSpPr txBox="1"/>
          <p:nvPr/>
        </p:nvSpPr>
        <p:spPr>
          <a:xfrm>
            <a:off x="6259767" y="3279529"/>
            <a:ext cx="428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Second PSO: Find the trajectory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3C199EB-C280-A181-FB4C-10DFB3BF2F8F}"/>
              </a:ext>
            </a:extLst>
          </p:cNvPr>
          <p:cNvSpPr/>
          <p:nvPr/>
        </p:nvSpPr>
        <p:spPr>
          <a:xfrm>
            <a:off x="6603167" y="3716464"/>
            <a:ext cx="5045392" cy="647057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 Particle represent </a:t>
            </a:r>
            <a:r>
              <a:rPr lang="en-US" b="1">
                <a:solidFill>
                  <a:schemeClr val="tx1"/>
                </a:solidFill>
              </a:rPr>
              <a:t>(N-2)x7 array                          </a:t>
            </a:r>
            <a:r>
              <a:rPr lang="en-US">
                <a:solidFill>
                  <a:schemeClr val="tx1"/>
                </a:solidFill>
              </a:rPr>
              <a:t>(not include both start and end joint state at first)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C40A0A-3D00-3F68-EBD3-5D88EA2FC40C}"/>
              </a:ext>
            </a:extLst>
          </p:cNvPr>
          <p:cNvSpPr/>
          <p:nvPr/>
        </p:nvSpPr>
        <p:spPr>
          <a:xfrm>
            <a:off x="6603166" y="4498728"/>
            <a:ext cx="5045393" cy="647058"/>
          </a:xfrm>
          <a:prstGeom prst="roundRect">
            <a:avLst>
              <a:gd name="adj" fmla="val 57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Initialize population (guide the particles between the start and goal in joint space)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96B5612-2AF2-E0D7-AA13-6B74DF3BB892}"/>
                  </a:ext>
                </a:extLst>
              </p:cNvPr>
              <p:cNvSpPr/>
              <p:nvPr/>
            </p:nvSpPr>
            <p:spPr>
              <a:xfrm>
                <a:off x="6421992" y="5266363"/>
                <a:ext cx="5407742" cy="489709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𝑠𝑐𝑜𝑠𝑡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𝑚𝑐𝑜𝑠𝑡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𝑑𝑐𝑜𝑠𝑡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𝑜𝑐𝑜𝑠𝑡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696B5612-2AF2-E0D7-AA13-6B74DF3BB8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992" y="5266363"/>
                <a:ext cx="5407742" cy="489709"/>
              </a:xfrm>
              <a:prstGeom prst="roundRect">
                <a:avLst>
                  <a:gd name="adj" fmla="val 5772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05E67F5-A20F-248B-2866-96892C259EF1}"/>
                  </a:ext>
                </a:extLst>
              </p:cNvPr>
              <p:cNvSpPr/>
              <p:nvPr/>
            </p:nvSpPr>
            <p:spPr>
              <a:xfrm>
                <a:off x="7105068" y="5876649"/>
                <a:ext cx="3726664" cy="647057"/>
              </a:xfrm>
              <a:prstGeom prst="roundRect">
                <a:avLst>
                  <a:gd name="adj" fmla="val 5772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Append the start and end joint state</a:t>
                </a:r>
                <a:r>
                  <a:rPr lang="en-US" sz="1800" b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to obtain </a:t>
                </a:r>
                <a:r>
                  <a:rPr lang="en-US" b="1">
                    <a:solidFill>
                      <a:schemeClr val="tx1"/>
                    </a:solidFill>
                  </a:rPr>
                  <a:t>Nx7 trajectory</a:t>
                </a:r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05E67F5-A20F-248B-2866-96892C259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068" y="5876649"/>
                <a:ext cx="3726664" cy="647057"/>
              </a:xfrm>
              <a:prstGeom prst="roundRect">
                <a:avLst>
                  <a:gd name="adj" fmla="val 5772"/>
                </a:avLst>
              </a:prstGeom>
              <a:blipFill>
                <a:blip r:embed="rId7"/>
                <a:stretch>
                  <a:fillRect l="-814" t="-2752" r="-489" b="-137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73830A-514C-DAEE-BE6B-05555971CCAD}"/>
              </a:ext>
            </a:extLst>
          </p:cNvPr>
          <p:cNvCxnSpPr>
            <a:cxnSpLocks/>
            <a:stCxn id="22" idx="2"/>
            <a:endCxn id="27" idx="0"/>
          </p:cNvCxnSpPr>
          <p:nvPr/>
        </p:nvCxnSpPr>
        <p:spPr>
          <a:xfrm>
            <a:off x="9125865" y="2869397"/>
            <a:ext cx="1" cy="367446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F23F3BF-780C-7E03-E274-FEAD2DCFFD59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3066054" y="3062338"/>
            <a:ext cx="0" cy="34311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DD3BEFF-79A4-0D89-8B31-566A3EB15432}"/>
              </a:ext>
            </a:extLst>
          </p:cNvPr>
          <p:cNvCxnSpPr>
            <a:cxnSpLocks/>
            <a:stCxn id="20" idx="2"/>
            <a:endCxn id="17" idx="0"/>
          </p:cNvCxnSpPr>
          <p:nvPr/>
        </p:nvCxnSpPr>
        <p:spPr>
          <a:xfrm flipH="1">
            <a:off x="3066054" y="2072169"/>
            <a:ext cx="1" cy="343112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700E3E4-DEE9-DA22-888F-B285AC70132E}"/>
              </a:ext>
            </a:extLst>
          </p:cNvPr>
          <p:cNvSpPr txBox="1"/>
          <p:nvPr/>
        </p:nvSpPr>
        <p:spPr>
          <a:xfrm>
            <a:off x="209859" y="4666198"/>
            <a:ext cx="5270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Disadvantage:</a:t>
            </a:r>
          </a:p>
          <a:p>
            <a:pPr marL="285750" indent="-285750">
              <a:buFontTx/>
              <a:buChar char="-"/>
            </a:pPr>
            <a:r>
              <a:rPr lang="en-US"/>
              <a:t>Must use the random initial population </a:t>
            </a:r>
            <a:r>
              <a:rPr lang="en-US">
                <a:sym typeface="Wingdings" panose="05000000000000000000" pitchFamily="2" charset="2"/>
              </a:rPr>
              <a:t> hard to converage to good result</a:t>
            </a:r>
          </a:p>
          <a:p>
            <a:pPr marL="285750" indent="-285750">
              <a:buFontTx/>
              <a:buChar char="-"/>
            </a:pPr>
            <a:r>
              <a:rPr lang="en-US">
                <a:sym typeface="Wingdings" panose="05000000000000000000" pitchFamily="2" charset="2"/>
              </a:rPr>
              <a:t>More complicated fitness 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35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993</Words>
  <Application>Microsoft Office PowerPoint</Application>
  <PresentationFormat>Widescreen</PresentationFormat>
  <Paragraphs>154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Wingdings</vt:lpstr>
      <vt:lpstr>Office Theme</vt:lpstr>
      <vt:lpstr>Optimizing trajectory for robot manipulator using PSO-based Inverse Kinematics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Pham Minh Duc 20200177</dc:creator>
  <cp:lastModifiedBy>Pham Minh Duc 20200177</cp:lastModifiedBy>
  <cp:revision>5</cp:revision>
  <dcterms:created xsi:type="dcterms:W3CDTF">2025-05-22T07:03:32Z</dcterms:created>
  <dcterms:modified xsi:type="dcterms:W3CDTF">2025-05-26T17:00:25Z</dcterms:modified>
</cp:coreProperties>
</file>